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810" r:id="rId4"/>
  </p:sldMasterIdLst>
  <p:notesMasterIdLst>
    <p:notesMasterId r:id="rId11"/>
  </p:notesMasterIdLst>
  <p:handoutMasterIdLst>
    <p:handoutMasterId r:id="rId12"/>
  </p:handoutMasterIdLst>
  <p:sldIdLst>
    <p:sldId id="1600" r:id="rId5"/>
    <p:sldId id="1761" r:id="rId6"/>
    <p:sldId id="1763" r:id="rId7"/>
    <p:sldId id="1762" r:id="rId8"/>
    <p:sldId id="1764" r:id="rId9"/>
    <p:sldId id="1765" r:id="rId10"/>
  </p:sldIdLst>
  <p:sldSz cx="12192000" cy="6858000"/>
  <p:notesSz cx="7172325" cy="9385300"/>
  <p:defaultTextStyle>
    <a:defPPr>
      <a:defRPr lang="en-US"/>
    </a:defPPr>
    <a:lvl1pPr marL="0" algn="l" defTabSz="9137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883" algn="l" defTabSz="9137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786" algn="l" defTabSz="9137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680" algn="l" defTabSz="9137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573" algn="l" defTabSz="9137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478" algn="l" defTabSz="9137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358" algn="l" defTabSz="9137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240" algn="l" defTabSz="9137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123" algn="l" defTabSz="9137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lides" id="{33E6C3A2-B90D-1D4B-A073-89B9FA003D41}">
          <p14:sldIdLst>
            <p14:sldId id="1600"/>
            <p14:sldId id="1761"/>
            <p14:sldId id="1763"/>
            <p14:sldId id="1762"/>
            <p14:sldId id="1764"/>
            <p14:sldId id="176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450FD45-0636-FCA3-ED11-DEBF279BF09F}" name="Tyler Stephans" initials="TS" userId="S::tyler.stephans@astrobotic.com::8d98daaa-edad-45cf-952f-054906176b9b" providerId="AD"/>
  <p188:author id="{0EE3EA77-53CF-C969-0422-229BC96C8F15}" name="Andrew Horchler" initials="AH" userId="S::andrew.horchler@astrobotic.com::9cb58d6d-930a-4543-a7b6-3c10449205e2" providerId="AD"/>
  <p188:author id="{0E28187F-617A-4C8E-8554-FBA759E4467D}" name="Theodore Lincoln" initials="TL" userId="S::theo.lincoln@astrobotic.com::15156913-f084-4ee3-84a3-159d42565b7a" providerId="AD"/>
  <p188:author id="{6ED77E86-05EA-5A9E-FE7D-D20E8B927AE4}" name="Hector Sanchez" initials="HS" userId="S::hector.sanchez@astrobotic.com::04e6e8ca-bf2b-4843-a4c4-73fba9da1ad0" providerId="AD"/>
  <p188:author id="{A8CDB4B4-AF09-83ED-4154-448D84294997}" name="Ebrahim Mohammadi" initials="EM" userId="S::ebrahim.mohammadi@astrobotic.com::60188142-a1c0-4c03-ba0a-ad5ae06bd4f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ndy Fleeger" initials="MF" lastIdx="3" clrIdx="0"/>
  <p:cmAuthor id="7" name="Chris Owens" initials="CO" lastIdx="8" clrIdx="7">
    <p:extLst>
      <p:ext uri="{19B8F6BF-5375-455C-9EA6-DF929625EA0E}">
        <p15:presenceInfo xmlns:p15="http://schemas.microsoft.com/office/powerpoint/2012/main" userId="S::chris.owens@astrobotictech.onmicrosoft.com::e5f7b5d3-9c5d-4cf6-a171-92e0dd824ad6" providerId="AD"/>
      </p:ext>
    </p:extLst>
  </p:cmAuthor>
  <p:cmAuthor id="1" name="Steven Huber" initials="" lastIdx="0" clrIdx="1"/>
  <p:cmAuthor id="8" name="Kori Macdonald" initials="KM" lastIdx="3" clrIdx="8">
    <p:extLst>
      <p:ext uri="{19B8F6BF-5375-455C-9EA6-DF929625EA0E}">
        <p15:presenceInfo xmlns:p15="http://schemas.microsoft.com/office/powerpoint/2012/main" userId="S::kori.macdonald@astrobotictech.onmicrosoft.com::5861410f-fda5-4cf9-b90a-c6e419e1eaae" providerId="AD"/>
      </p:ext>
    </p:extLst>
  </p:cmAuthor>
  <p:cmAuthor id="2" name="Fraser Kitchell" initials="FK" lastIdx="2" clrIdx="2"/>
  <p:cmAuthor id="9" name="Jeremy Hardy" initials="JH" lastIdx="1" clrIdx="9">
    <p:extLst>
      <p:ext uri="{19B8F6BF-5375-455C-9EA6-DF929625EA0E}">
        <p15:presenceInfo xmlns:p15="http://schemas.microsoft.com/office/powerpoint/2012/main" userId="S::jeremy.hardy@astrobotictech.onmicrosoft.com::1d7404a8-532f-47ec-a667-473bbe1af0fb" providerId="AD"/>
      </p:ext>
    </p:extLst>
  </p:cmAuthor>
  <p:cmAuthor id="3" name="Fraser Kitchell" initials="" lastIdx="8" clrIdx="3"/>
  <p:cmAuthor id="4" name="Sharad Bhaskaran" initials="SB" lastIdx="2" clrIdx="4">
    <p:extLst>
      <p:ext uri="{19B8F6BF-5375-455C-9EA6-DF929625EA0E}">
        <p15:presenceInfo xmlns:p15="http://schemas.microsoft.com/office/powerpoint/2012/main" userId="S-1-5-21-3228014745-2293270975-188935634-1251" providerId="AD"/>
      </p:ext>
    </p:extLst>
  </p:cmAuthor>
  <p:cmAuthor id="5" name="mprovenz" initials="m" lastIdx="2" clrIdx="5">
    <p:extLst>
      <p:ext uri="{19B8F6BF-5375-455C-9EA6-DF929625EA0E}">
        <p15:presenceInfo xmlns:p15="http://schemas.microsoft.com/office/powerpoint/2012/main" userId="S::mprovenz@andrew.cmu.edu::a1d73a6e-5686-43b1-aa9c-2ec3ed1acfa8" providerId="AD"/>
      </p:ext>
    </p:extLst>
  </p:cmAuthor>
  <p:cmAuthor id="6" name="Andrew Horchler" initials="AH" lastIdx="7" clrIdx="6">
    <p:extLst>
      <p:ext uri="{19B8F6BF-5375-455C-9EA6-DF929625EA0E}">
        <p15:presenceInfo xmlns:p15="http://schemas.microsoft.com/office/powerpoint/2012/main" userId="S::andrew.horchler@astrobotictech.onmicrosoft.com::c5623c30-fe4d-45e9-9e89-03b407aa835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9CE6"/>
    <a:srgbClr val="000000"/>
    <a:srgbClr val="E4B1AD"/>
    <a:srgbClr val="FCFF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CD2282-E42E-FF54-0E74-999EB6680567}" v="29" dt="2024-01-16T08:10:15.154"/>
    <p1510:client id="{033CD06B-9E1A-D47C-9530-CB4BDEE954C3}" v="32" dt="2024-01-16T22:01:41.521"/>
    <p1510:client id="{04A72273-6B5F-F076-95AC-EA64026F38A1}" v="138" dt="2024-01-15T22:40:56.473"/>
    <p1510:client id="{16D2A042-3E76-0D9D-1A6B-1976C5EFEF8C}" v="43" dt="2024-01-16T21:55:15.966"/>
    <p1510:client id="{35CB77C8-FD1F-2B27-6D93-1775E99A7064}" v="92" dt="2024-01-16T20:35:32.894"/>
    <p1510:client id="{505AB3A0-15FC-6522-A377-ECA444F058F9}" v="390" dt="2024-01-15T22:46:15.859"/>
    <p1510:client id="{5331BF4D-8750-F4F9-217A-230C0CEFC431}" v="77" dt="2024-01-16T18:01:58.021"/>
    <p1510:client id="{5BD2591A-2F20-FF55-FEBB-5AFD208145B4}" v="13" dt="2024-01-16T16:45:55.962"/>
    <p1510:client id="{63A77C09-20FC-4705-B231-B5800E112A4F}" v="2" dt="2024-01-16T13:13:03.199"/>
    <p1510:client id="{79A7B98E-3F56-5B86-3BFD-861BD8E51B30}" v="13" dt="2024-01-16T14:47:15.367"/>
    <p1510:client id="{83896D36-5625-6D04-B6DB-3588FC313645}" v="1" dt="2024-01-16T16:49:48.828"/>
    <p1510:client id="{87AE8DE8-2E7E-B01A-5A8F-126761E5DFB3}" v="3" dt="2024-01-16T08:03:38.736"/>
    <p1510:client id="{94495636-89B7-C959-D89D-80254106EABF}" v="1845" dt="2024-01-16T11:28:05.276"/>
    <p1510:client id="{B69ECC62-44D6-47E0-BE72-7A8D82074762}" v="317" vWet="319" dt="2024-01-16T21:44:33.474"/>
    <p1510:client id="{F7BB09AA-4611-9FF7-2CCA-6D04AD036E8E}" v="2" dt="2024-01-16T19:56:31.2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commentAuthors" Target="commentAuthor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08008" cy="469265"/>
          </a:xfrm>
          <a:prstGeom prst="rect">
            <a:avLst/>
          </a:prstGeom>
        </p:spPr>
        <p:txBody>
          <a:bodyPr vert="horz" lIns="94613" tIns="47306" rIns="94613" bIns="4730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62658" y="0"/>
            <a:ext cx="3108008" cy="469265"/>
          </a:xfrm>
          <a:prstGeom prst="rect">
            <a:avLst/>
          </a:prstGeom>
        </p:spPr>
        <p:txBody>
          <a:bodyPr vert="horz" lIns="94613" tIns="47306" rIns="94613" bIns="47306" rtlCol="0"/>
          <a:lstStyle>
            <a:lvl1pPr algn="r">
              <a:defRPr sz="1200"/>
            </a:lvl1pPr>
          </a:lstStyle>
          <a:p>
            <a:fld id="{6F91A3EB-5C6E-1A42-9998-35F298DDEA12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4406"/>
            <a:ext cx="3108008" cy="469265"/>
          </a:xfrm>
          <a:prstGeom prst="rect">
            <a:avLst/>
          </a:prstGeom>
        </p:spPr>
        <p:txBody>
          <a:bodyPr vert="horz" lIns="94613" tIns="47306" rIns="94613" bIns="4730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62658" y="8914406"/>
            <a:ext cx="3108008" cy="469265"/>
          </a:xfrm>
          <a:prstGeom prst="rect">
            <a:avLst/>
          </a:prstGeom>
        </p:spPr>
        <p:txBody>
          <a:bodyPr vert="horz" lIns="94613" tIns="47306" rIns="94613" bIns="47306" rtlCol="0" anchor="b"/>
          <a:lstStyle>
            <a:lvl1pPr algn="r">
              <a:defRPr sz="1200"/>
            </a:lvl1pPr>
          </a:lstStyle>
          <a:p>
            <a:fld id="{C3D36EE0-BFD4-4D42-9037-D7603859C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8675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08008" cy="469265"/>
          </a:xfrm>
          <a:prstGeom prst="rect">
            <a:avLst/>
          </a:prstGeom>
        </p:spPr>
        <p:txBody>
          <a:bodyPr vert="horz" lIns="94613" tIns="47306" rIns="94613" bIns="4730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62658" y="0"/>
            <a:ext cx="3108008" cy="469265"/>
          </a:xfrm>
          <a:prstGeom prst="rect">
            <a:avLst/>
          </a:prstGeom>
        </p:spPr>
        <p:txBody>
          <a:bodyPr vert="horz" lIns="94613" tIns="47306" rIns="94613" bIns="47306" rtlCol="0"/>
          <a:lstStyle>
            <a:lvl1pPr algn="r">
              <a:defRPr sz="1200"/>
            </a:lvl1pPr>
          </a:lstStyle>
          <a:p>
            <a:fld id="{F23B594D-1AB3-4565-88E0-BCB4BC75A8E0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03263"/>
            <a:ext cx="6257925" cy="35194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13" tIns="47306" rIns="94613" bIns="4730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7233" y="4458018"/>
            <a:ext cx="5737860" cy="4223385"/>
          </a:xfrm>
          <a:prstGeom prst="rect">
            <a:avLst/>
          </a:prstGeom>
        </p:spPr>
        <p:txBody>
          <a:bodyPr vert="horz" lIns="94613" tIns="47306" rIns="94613" bIns="4730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4406"/>
            <a:ext cx="3108008" cy="469265"/>
          </a:xfrm>
          <a:prstGeom prst="rect">
            <a:avLst/>
          </a:prstGeom>
        </p:spPr>
        <p:txBody>
          <a:bodyPr vert="horz" lIns="94613" tIns="47306" rIns="94613" bIns="4730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62658" y="8914406"/>
            <a:ext cx="3108008" cy="469265"/>
          </a:xfrm>
          <a:prstGeom prst="rect">
            <a:avLst/>
          </a:prstGeom>
        </p:spPr>
        <p:txBody>
          <a:bodyPr vert="horz" lIns="94613" tIns="47306" rIns="94613" bIns="47306" rtlCol="0" anchor="b"/>
          <a:lstStyle>
            <a:lvl1pPr algn="r">
              <a:defRPr sz="1200"/>
            </a:lvl1pPr>
          </a:lstStyle>
          <a:p>
            <a:fld id="{732C38C1-E60B-4A0A-9B04-C65822A56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897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37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883" algn="l" defTabSz="9137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786" algn="l" defTabSz="9137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680" algn="l" defTabSz="9137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573" algn="l" defTabSz="9137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478" algn="l" defTabSz="9137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358" algn="l" defTabSz="9137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240" algn="l" defTabSz="9137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123" algn="l" defTabSz="9137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baseline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C38C1-E60B-4A0A-9B04-C65822A56A5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208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2C38C1-E60B-4A0A-9B04-C65822A56A5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125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80F08D-30CF-A760-88D4-DBC6CA3F3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F56431-36FB-BF73-EE0B-A2481D5F37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B55DE7-9B04-D602-1F5E-E5ADABFEA2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A43284-6F5C-5632-7AAE-69AF208689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2C38C1-E60B-4A0A-9B04-C65822A56A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315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7F952-E54F-A6D3-A752-6C667069B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941307-ABD5-4767-0753-2DEFECE917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AB1855-6810-8AEA-7889-7492ADE439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8AD1F1-C9B8-5228-4988-1AE6336508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2C38C1-E60B-4A0A-9B04-C65822A56A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105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00C89-28F3-80DC-E5CB-28C9C2F91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5C6A75-E783-A1BE-74D6-A2FD0356FC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800AA3-965A-AD64-B469-A00672CFD7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baseline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703929-0E0D-21BF-9344-D04A8450E3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C38C1-E60B-4A0A-9B04-C65822A56A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035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37" y="213056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51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9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9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37" y="6237192"/>
            <a:ext cx="2844800" cy="484425"/>
          </a:xfrm>
          <a:prstGeom prst="rect">
            <a:avLst/>
          </a:prstGeom>
        </p:spPr>
        <p:txBody>
          <a:bodyPr vert="horz" lIns="91402" tIns="45718" rIns="91402" bIns="45718" rtlCol="0" anchor="ctr"/>
          <a:lstStyle>
            <a:lvl1pPr algn="r"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defTabSz="456975"/>
            <a:fld id="{2DE795FA-979A-044B-A656-2C8BAA7F1A35}" type="slidenum">
              <a:rPr lang="en-US" smtClean="0">
                <a:latin typeface="Arial"/>
              </a:rPr>
              <a:pPr defTabSz="456975"/>
              <a:t>‹#›</a:t>
            </a:fld>
            <a:endParaRPr lang="en-US">
              <a:latin typeface="Arial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164545" y="6238815"/>
            <a:ext cx="3859795" cy="48273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Confidential and Proprietary – Export-Controlled in Accordance with Cover Page</a:t>
            </a:r>
          </a:p>
        </p:txBody>
      </p:sp>
    </p:spTree>
    <p:extLst>
      <p:ext uri="{BB962C8B-B14F-4D97-AF65-F5344CB8AC3E}">
        <p14:creationId xmlns:p14="http://schemas.microsoft.com/office/powerpoint/2010/main" val="2110961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818" y="152403"/>
            <a:ext cx="11126671" cy="760412"/>
          </a:xfrm>
        </p:spPr>
        <p:txBody>
          <a:bodyPr>
            <a:normAutofit/>
          </a:bodyPr>
          <a:lstStyle>
            <a:lvl1pPr algn="l">
              <a:defRPr sz="4000" cap="all">
                <a:latin typeface="Arial Black"/>
                <a:cs typeface="Arial Black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869" y="1066839"/>
            <a:ext cx="10745571" cy="4876801"/>
          </a:xfrm>
        </p:spPr>
        <p:txBody>
          <a:bodyPr/>
          <a:lstStyle>
            <a:lvl1pPr marL="347318">
              <a:spcBef>
                <a:spcPts val="1968"/>
              </a:spcBef>
              <a:spcAft>
                <a:spcPts val="0"/>
              </a:spcAft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6970" y="6356472"/>
            <a:ext cx="3127479" cy="365125"/>
          </a:xfrm>
          <a:prstGeom prst="rect">
            <a:avLst/>
          </a:prstGeom>
        </p:spPr>
        <p:txBody>
          <a:bodyPr lIns="91402" tIns="45718" rIns="91402" bIns="45718"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5818" y="912607"/>
            <a:ext cx="11204319" cy="179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37" y="6237192"/>
            <a:ext cx="2844800" cy="484425"/>
          </a:xfrm>
          <a:prstGeom prst="rect">
            <a:avLst/>
          </a:prstGeom>
        </p:spPr>
        <p:txBody>
          <a:bodyPr vert="horz" lIns="91402" tIns="45718" rIns="91402" bIns="45718" rtlCol="0" anchor="ctr"/>
          <a:lstStyle>
            <a:lvl1pPr algn="r"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defTabSz="456975"/>
            <a:fld id="{2DE795FA-979A-044B-A656-2C8BAA7F1A35}" type="slidenum">
              <a:rPr lang="en-US" smtClean="0">
                <a:latin typeface="Arial"/>
              </a:rPr>
              <a:pPr defTabSz="456975"/>
              <a:t>‹#›</a:t>
            </a:fld>
            <a:endParaRPr lang="en-US">
              <a:latin typeface="Arial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164545" y="6238815"/>
            <a:ext cx="3859795" cy="48273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Confidential and Proprietary – Export-Controlled in Accordance with Cover Page</a:t>
            </a:r>
          </a:p>
        </p:txBody>
      </p:sp>
    </p:spTree>
    <p:extLst>
      <p:ext uri="{BB962C8B-B14F-4D97-AF65-F5344CB8AC3E}">
        <p14:creationId xmlns:p14="http://schemas.microsoft.com/office/powerpoint/2010/main" val="71228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82" y="274639"/>
            <a:ext cx="10972801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44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900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4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900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37637" y="6237192"/>
            <a:ext cx="2844800" cy="484425"/>
          </a:xfrm>
          <a:prstGeom prst="rect">
            <a:avLst/>
          </a:prstGeom>
        </p:spPr>
        <p:txBody>
          <a:bodyPr vert="horz" lIns="91402" tIns="45718" rIns="91402" bIns="45718" rtlCol="0" anchor="ctr"/>
          <a:lstStyle>
            <a:lvl1pPr algn="r"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defTabSz="456975"/>
            <a:fld id="{2DE795FA-979A-044B-A656-2C8BAA7F1A35}" type="slidenum">
              <a:rPr lang="en-US" smtClean="0">
                <a:latin typeface="Arial"/>
              </a:rPr>
              <a:pPr defTabSz="456975"/>
              <a:t>‹#›</a:t>
            </a:fld>
            <a:endParaRPr lang="en-US">
              <a:latin typeface="Arial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4164545" y="6238815"/>
            <a:ext cx="3859795" cy="48273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Confidential and Proprietary – Export-Controlled in Accordance with Cover Page</a:t>
            </a:r>
          </a:p>
        </p:txBody>
      </p:sp>
    </p:spTree>
    <p:extLst>
      <p:ext uri="{BB962C8B-B14F-4D97-AF65-F5344CB8AC3E}">
        <p14:creationId xmlns:p14="http://schemas.microsoft.com/office/powerpoint/2010/main" val="3394664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37" y="6237192"/>
            <a:ext cx="2844800" cy="484425"/>
          </a:xfrm>
          <a:prstGeom prst="rect">
            <a:avLst/>
          </a:prstGeom>
        </p:spPr>
        <p:txBody>
          <a:bodyPr vert="horz" lIns="91402" tIns="45718" rIns="91402" bIns="45718" rtlCol="0" anchor="ctr"/>
          <a:lstStyle>
            <a:lvl1pPr algn="r"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defTabSz="456975"/>
            <a:fld id="{2DE795FA-979A-044B-A656-2C8BAA7F1A35}" type="slidenum">
              <a:rPr lang="en-US" smtClean="0">
                <a:latin typeface="Arial"/>
              </a:rPr>
              <a:pPr defTabSz="456975"/>
              <a:t>‹#›</a:t>
            </a:fld>
            <a:endParaRPr lang="en-US">
              <a:latin typeface="Arial"/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164545" y="6238815"/>
            <a:ext cx="3859795" cy="48273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Confidential and Proprietary – Export-Controlled in Accordance with Cover Page</a:t>
            </a:r>
          </a:p>
        </p:txBody>
      </p:sp>
    </p:spTree>
    <p:extLst>
      <p:ext uri="{BB962C8B-B14F-4D97-AF65-F5344CB8AC3E}">
        <p14:creationId xmlns:p14="http://schemas.microsoft.com/office/powerpoint/2010/main" val="662591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37" y="6237192"/>
            <a:ext cx="2844800" cy="484425"/>
          </a:xfrm>
          <a:prstGeom prst="rect">
            <a:avLst/>
          </a:prstGeom>
        </p:spPr>
        <p:txBody>
          <a:bodyPr vert="horz" lIns="91402" tIns="45718" rIns="91402" bIns="45718" rtlCol="0" anchor="ctr"/>
          <a:lstStyle>
            <a:lvl1pPr algn="r"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defTabSz="456975"/>
            <a:fld id="{2DE795FA-979A-044B-A656-2C8BAA7F1A35}" type="slidenum">
              <a:rPr lang="en-US" smtClean="0">
                <a:latin typeface="Arial"/>
              </a:rPr>
              <a:pPr defTabSz="456975"/>
              <a:t>‹#›</a:t>
            </a:fld>
            <a:endParaRPr lang="en-US">
              <a:latin typeface="Arial"/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164545" y="6238815"/>
            <a:ext cx="3859795" cy="48273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Confidential and Proprietary – Export-Controlled in Accordance with Cover Page</a:t>
            </a:r>
          </a:p>
        </p:txBody>
      </p:sp>
    </p:spTree>
    <p:extLst>
      <p:ext uri="{BB962C8B-B14F-4D97-AF65-F5344CB8AC3E}">
        <p14:creationId xmlns:p14="http://schemas.microsoft.com/office/powerpoint/2010/main" val="3349990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97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9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75" indent="0">
              <a:buNone/>
              <a:defRPr sz="1200"/>
            </a:lvl2pPr>
            <a:lvl3pPr marL="913969" indent="0">
              <a:buNone/>
              <a:defRPr sz="1100"/>
            </a:lvl3pPr>
            <a:lvl4pPr marL="1370954" indent="0">
              <a:buNone/>
              <a:defRPr sz="900"/>
            </a:lvl4pPr>
            <a:lvl5pPr marL="1827938" indent="0">
              <a:buNone/>
              <a:defRPr sz="900"/>
            </a:lvl5pPr>
            <a:lvl6pPr marL="2284934" indent="0">
              <a:buNone/>
              <a:defRPr sz="900"/>
            </a:lvl6pPr>
            <a:lvl7pPr marL="2741906" indent="0">
              <a:buNone/>
              <a:defRPr sz="900"/>
            </a:lvl7pPr>
            <a:lvl8pPr marL="3198880" indent="0">
              <a:buNone/>
              <a:defRPr sz="900"/>
            </a:lvl8pPr>
            <a:lvl9pPr marL="365585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37" y="6237192"/>
            <a:ext cx="2844800" cy="484425"/>
          </a:xfrm>
          <a:prstGeom prst="rect">
            <a:avLst/>
          </a:prstGeom>
        </p:spPr>
        <p:txBody>
          <a:bodyPr vert="horz" lIns="91402" tIns="45718" rIns="91402" bIns="45718" rtlCol="0" anchor="ctr"/>
          <a:lstStyle>
            <a:lvl1pPr algn="r"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defTabSz="456975"/>
            <a:fld id="{2DE795FA-979A-044B-A656-2C8BAA7F1A35}" type="slidenum">
              <a:rPr lang="en-US" smtClean="0">
                <a:latin typeface="Arial"/>
              </a:rPr>
              <a:pPr defTabSz="456975"/>
              <a:t>‹#›</a:t>
            </a:fld>
            <a:endParaRPr lang="en-US">
              <a:latin typeface="Arial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164545" y="6238815"/>
            <a:ext cx="3859795" cy="48273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Confidential and Proprietary – Export-Controlled in Accordance with Cover Page</a:t>
            </a:r>
          </a:p>
        </p:txBody>
      </p:sp>
    </p:spTree>
    <p:extLst>
      <p:ext uri="{BB962C8B-B14F-4D97-AF65-F5344CB8AC3E}">
        <p14:creationId xmlns:p14="http://schemas.microsoft.com/office/powerpoint/2010/main" val="3335285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57" y="4800649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5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75" indent="0">
              <a:buNone/>
              <a:defRPr sz="2800"/>
            </a:lvl2pPr>
            <a:lvl3pPr marL="913969" indent="0">
              <a:buNone/>
              <a:defRPr sz="2400"/>
            </a:lvl3pPr>
            <a:lvl4pPr marL="1370954" indent="0">
              <a:buNone/>
              <a:defRPr sz="2000"/>
            </a:lvl4pPr>
            <a:lvl5pPr marL="1827938" indent="0">
              <a:buNone/>
              <a:defRPr sz="2000"/>
            </a:lvl5pPr>
            <a:lvl6pPr marL="2284934" indent="0">
              <a:buNone/>
              <a:defRPr sz="2000"/>
            </a:lvl6pPr>
            <a:lvl7pPr marL="2741906" indent="0">
              <a:buNone/>
              <a:defRPr sz="2000"/>
            </a:lvl7pPr>
            <a:lvl8pPr marL="3198880" indent="0">
              <a:buNone/>
              <a:defRPr sz="2000"/>
            </a:lvl8pPr>
            <a:lvl9pPr marL="365585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57" y="5367405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75" indent="0">
              <a:buNone/>
              <a:defRPr sz="1200"/>
            </a:lvl2pPr>
            <a:lvl3pPr marL="913969" indent="0">
              <a:buNone/>
              <a:defRPr sz="1100"/>
            </a:lvl3pPr>
            <a:lvl4pPr marL="1370954" indent="0">
              <a:buNone/>
              <a:defRPr sz="900"/>
            </a:lvl4pPr>
            <a:lvl5pPr marL="1827938" indent="0">
              <a:buNone/>
              <a:defRPr sz="900"/>
            </a:lvl5pPr>
            <a:lvl6pPr marL="2284934" indent="0">
              <a:buNone/>
              <a:defRPr sz="900"/>
            </a:lvl6pPr>
            <a:lvl7pPr marL="2741906" indent="0">
              <a:buNone/>
              <a:defRPr sz="900"/>
            </a:lvl7pPr>
            <a:lvl8pPr marL="3198880" indent="0">
              <a:buNone/>
              <a:defRPr sz="900"/>
            </a:lvl8pPr>
            <a:lvl9pPr marL="365585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37" y="6237192"/>
            <a:ext cx="2844800" cy="484425"/>
          </a:xfrm>
          <a:prstGeom prst="rect">
            <a:avLst/>
          </a:prstGeom>
        </p:spPr>
        <p:txBody>
          <a:bodyPr vert="horz" lIns="91402" tIns="45718" rIns="91402" bIns="45718" rtlCol="0" anchor="ctr"/>
          <a:lstStyle>
            <a:lvl1pPr algn="r"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defTabSz="456975"/>
            <a:fld id="{2DE795FA-979A-044B-A656-2C8BAA7F1A35}" type="slidenum">
              <a:rPr lang="en-US" smtClean="0">
                <a:latin typeface="Arial"/>
              </a:rPr>
              <a:pPr defTabSz="456975"/>
              <a:t>‹#›</a:t>
            </a:fld>
            <a:endParaRPr lang="en-US">
              <a:latin typeface="Arial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164545" y="6238815"/>
            <a:ext cx="3859795" cy="48273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Confidential and Proprietary – Export-Controlled in Accordance with Cover Page</a:t>
            </a:r>
          </a:p>
        </p:txBody>
      </p:sp>
    </p:spTree>
    <p:extLst>
      <p:ext uri="{BB962C8B-B14F-4D97-AF65-F5344CB8AC3E}">
        <p14:creationId xmlns:p14="http://schemas.microsoft.com/office/powerpoint/2010/main" val="3631613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82" y="274639"/>
            <a:ext cx="10972801" cy="1143000"/>
          </a:xfrm>
          <a:prstGeom prst="rect">
            <a:avLst/>
          </a:prstGeom>
        </p:spPr>
        <p:txBody>
          <a:bodyPr vert="horz" lIns="91402" tIns="45718" rIns="91402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82" y="1600206"/>
            <a:ext cx="10972801" cy="4525963"/>
          </a:xfrm>
          <a:prstGeom prst="rect">
            <a:avLst/>
          </a:prstGeom>
        </p:spPr>
        <p:txBody>
          <a:bodyPr vert="horz" lIns="91402" tIns="45718" rIns="91402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37" y="6237192"/>
            <a:ext cx="2844800" cy="484425"/>
          </a:xfrm>
          <a:prstGeom prst="rect">
            <a:avLst/>
          </a:prstGeom>
        </p:spPr>
        <p:txBody>
          <a:bodyPr vert="horz" lIns="91402" tIns="45718" rIns="91402" bIns="45718" rtlCol="0" anchor="ctr"/>
          <a:lstStyle>
            <a:lvl1pPr algn="r"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defTabSz="456975"/>
            <a:fld id="{2DE795FA-979A-044B-A656-2C8BAA7F1A35}" type="slidenum">
              <a:rPr lang="en-US" smtClean="0">
                <a:latin typeface="Arial"/>
              </a:rPr>
              <a:pPr defTabSz="456975"/>
              <a:t>‹#›</a:t>
            </a:fld>
            <a:endParaRPr lang="en-US">
              <a:latin typeface="Arial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164545" y="6238815"/>
            <a:ext cx="3859795" cy="482735"/>
          </a:xfrm>
          <a:prstGeom prst="rect">
            <a:avLst/>
          </a:prstGeom>
        </p:spPr>
        <p:txBody>
          <a:bodyPr lIns="91402" tIns="45718" rIns="91402" bIns="45718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Confidential and Proprietary – Export-Controlled in Accordance with Cover Page</a:t>
            </a:r>
          </a:p>
        </p:txBody>
      </p:sp>
    </p:spTree>
    <p:extLst>
      <p:ext uri="{BB962C8B-B14F-4D97-AF65-F5344CB8AC3E}">
        <p14:creationId xmlns:p14="http://schemas.microsoft.com/office/powerpoint/2010/main" val="2108528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5" r:id="rId3"/>
    <p:sldLayoutId id="2147483816" r:id="rId4"/>
    <p:sldLayoutId id="2147483817" r:id="rId5"/>
    <p:sldLayoutId id="2147483818" r:id="rId6"/>
    <p:sldLayoutId id="2147483819" r:id="rId7"/>
  </p:sldLayoutIdLst>
  <p:hf hdr="0" ftr="0" dt="0"/>
  <p:txStyles>
    <p:titleStyle>
      <a:lvl1pPr algn="ctr" defTabSz="45697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46" indent="-342746" algn="l" defTabSz="45697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96" indent="-285624" algn="l" defTabSz="456975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66" indent="-228498" algn="l" defTabSz="45697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40" indent="-228498" algn="l" defTabSz="456975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15" indent="-228498" algn="l" defTabSz="456975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409" indent="-228498" algn="l" defTabSz="45697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94" indent="-228498" algn="l" defTabSz="45697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78" indent="-228498" algn="l" defTabSz="45697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374" indent="-228498" algn="l" defTabSz="45697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5" algn="l" defTabSz="4569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69" algn="l" defTabSz="4569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4" algn="l" defTabSz="4569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38" algn="l" defTabSz="4569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34" algn="l" defTabSz="4569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06" algn="l" defTabSz="4569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80" algn="l" defTabSz="4569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55" algn="l" defTabSz="4569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6975"/>
            <a:fld id="{2DE795FA-979A-044B-A656-2C8BAA7F1A35}" type="slidenum">
              <a:rPr lang="en-US" dirty="0" smtClean="0">
                <a:latin typeface="Arial"/>
              </a:rPr>
              <a:pPr defTabSz="456975"/>
              <a:t>1</a:t>
            </a:fld>
            <a:endParaRPr lang="en-US">
              <a:latin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7C297C-2F94-FBEE-55DF-CF73E1A4BD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3285"/>
          <a:stretch/>
        </p:blipFill>
        <p:spPr>
          <a:xfrm>
            <a:off x="-265" y="-130452"/>
            <a:ext cx="12195436" cy="69087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3" y="280987"/>
            <a:ext cx="12186739" cy="49552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US" sz="42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/>
            <a:endParaRPr lang="en-US" sz="42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4200">
                <a:solidFill>
                  <a:schemeClr val="bg1"/>
                </a:solidFill>
                <a:latin typeface="Times New Roman"/>
                <a:cs typeface="Times New Roman"/>
              </a:rPr>
              <a:t>Illumination Analysis Tools for VSAT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algn="ctr"/>
            <a:endParaRPr lang="en-US" sz="42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2200">
                <a:solidFill>
                  <a:schemeClr val="bg1"/>
                </a:solidFill>
                <a:latin typeface="Times New Roman"/>
                <a:cs typeface="Times New Roman"/>
              </a:rPr>
              <a:t>Astrobotic Technology, Inc. </a:t>
            </a:r>
            <a:endParaRPr lang="en-US">
              <a:solidFill>
                <a:schemeClr val="bg1"/>
              </a:solidFill>
            </a:endParaRPr>
          </a:p>
          <a:p>
            <a:pPr algn="ctr"/>
            <a:endParaRPr lang="en-US" sz="22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Lunar Surface Innovation Consortium</a:t>
            </a:r>
            <a:endParaRPr lang="en-US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/>
            <a:endParaRPr lang="en-US" sz="2000">
              <a:solidFill>
                <a:schemeClr val="bg1"/>
              </a:solidFill>
              <a:latin typeface="Times New Roman"/>
              <a:ea typeface="+mn-lt"/>
              <a:cs typeface="+mn-lt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January 17, 2024</a:t>
            </a:r>
            <a:endParaRPr lang="en-US">
              <a:solidFill>
                <a:schemeClr val="bg1"/>
              </a:solidFill>
              <a:latin typeface="Times New Roman"/>
              <a:ea typeface="+mn-lt"/>
              <a:cs typeface="+mn-lt"/>
            </a:endParaRPr>
          </a:p>
          <a:p>
            <a:pPr algn="ctr"/>
            <a:endParaRPr lang="en-US" sz="22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/>
            <a:endParaRPr lang="en-US" sz="220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766" y="4682748"/>
            <a:ext cx="3030706" cy="175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6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66"/>
    </mc:Choice>
    <mc:Fallback xmlns="">
      <p:transition spd="slow" advTm="1066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8227-3AB1-C70B-97BA-A2282081E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</a:rPr>
              <a:t>VSAT and Illumination at Moon's south pole - Background </a:t>
            </a:r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5BED52-97D0-2E74-977F-89D666998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869" y="1066839"/>
            <a:ext cx="5696852" cy="4876801"/>
          </a:xfrm>
        </p:spPr>
        <p:txBody>
          <a:bodyPr vert="horz" lIns="91402" tIns="45718" rIns="91402" bIns="45718" rtlCol="0" anchor="t">
            <a:noAutofit/>
          </a:bodyPr>
          <a:lstStyle/>
          <a:p>
            <a:pPr marL="4445" indent="0">
              <a:spcBef>
                <a:spcPts val="600"/>
              </a:spcBef>
              <a:buNone/>
            </a:pPr>
            <a:r>
              <a:rPr lang="en-US" sz="1800" b="1" dirty="0"/>
              <a:t>Need</a:t>
            </a:r>
            <a:r>
              <a:rPr lang="en-US" sz="1800" dirty="0"/>
              <a:t>: Reliable</a:t>
            </a:r>
            <a:r>
              <a:rPr lang="en-US" sz="1800" dirty="0">
                <a:cs typeface="Arial"/>
              </a:rPr>
              <a:t> and sustainable power source to support various robotics and crewed missions</a:t>
            </a:r>
          </a:p>
          <a:p>
            <a:pPr marL="4445" indent="0">
              <a:spcBef>
                <a:spcPts val="600"/>
              </a:spcBef>
              <a:buNone/>
            </a:pPr>
            <a:endParaRPr lang="en-US" sz="1800" dirty="0">
              <a:cs typeface="Arial"/>
            </a:endParaRPr>
          </a:p>
          <a:p>
            <a:pPr marL="4445" indent="0">
              <a:spcBef>
                <a:spcPts val="600"/>
              </a:spcBef>
              <a:buNone/>
            </a:pPr>
            <a:r>
              <a:rPr lang="en-US" sz="1800" b="1" dirty="0">
                <a:cs typeface="Arial"/>
              </a:rPr>
              <a:t>Solution</a:t>
            </a:r>
            <a:r>
              <a:rPr lang="en-US" sz="1800" dirty="0">
                <a:cs typeface="Arial"/>
              </a:rPr>
              <a:t>: </a:t>
            </a:r>
            <a:r>
              <a:rPr lang="en-US" sz="1800" dirty="0"/>
              <a:t>NASA plans to deploy solar arrays at Moon's south pole</a:t>
            </a:r>
            <a:endParaRPr lang="en-US" sz="1800" dirty="0">
              <a:cs typeface="Arial"/>
            </a:endParaRPr>
          </a:p>
          <a:p>
            <a:pPr marL="4445" indent="0">
              <a:spcBef>
                <a:spcPts val="600"/>
              </a:spcBef>
              <a:buNone/>
            </a:pPr>
            <a:endParaRPr lang="en-US" sz="1800" dirty="0">
              <a:solidFill>
                <a:srgbClr val="1B1B1B"/>
              </a:solidFill>
              <a:ea typeface="+mn-lt"/>
              <a:cs typeface="+mn-lt"/>
            </a:endParaRPr>
          </a:p>
          <a:p>
            <a:pPr marL="4445" indent="0">
              <a:spcBef>
                <a:spcPts val="600"/>
              </a:spcBef>
              <a:buNone/>
            </a:pPr>
            <a:r>
              <a:rPr lang="en-US" sz="1800" b="1" dirty="0">
                <a:solidFill>
                  <a:srgbClr val="1F1F1F"/>
                </a:solidFill>
                <a:ea typeface="+mn-lt"/>
                <a:cs typeface="+mn-lt"/>
              </a:rPr>
              <a:t>Challenge:</a:t>
            </a:r>
            <a:r>
              <a:rPr lang="en-US" sz="1800" dirty="0">
                <a:solidFill>
                  <a:srgbClr val="1F1F1F"/>
                </a:solidFill>
                <a:ea typeface="+mn-lt"/>
                <a:cs typeface="+mn-lt"/>
              </a:rPr>
              <a:t> Lunar polar regions experience unusual illumination conditions and p</a:t>
            </a:r>
            <a:r>
              <a:rPr lang="en-US" sz="1800" dirty="0">
                <a:solidFill>
                  <a:srgbClr val="1F1F1F"/>
                </a:solidFill>
                <a:cs typeface="Arial"/>
              </a:rPr>
              <a:t>ortions of craters are deep enough to create permanently shadowed regions</a:t>
            </a:r>
            <a:endParaRPr lang="en-US" sz="1800" dirty="0">
              <a:solidFill>
                <a:srgbClr val="1F1F1F"/>
              </a:solidFill>
              <a:ea typeface="+mn-lt"/>
              <a:cs typeface="+mn-lt"/>
            </a:endParaRPr>
          </a:p>
          <a:p>
            <a:pPr marL="4445" indent="0">
              <a:spcBef>
                <a:spcPts val="600"/>
              </a:spcBef>
              <a:buNone/>
            </a:pPr>
            <a:endParaRPr lang="en-US" sz="1800" dirty="0">
              <a:solidFill>
                <a:srgbClr val="1B1B1B"/>
              </a:solidFill>
              <a:ea typeface="+mn-lt"/>
              <a:cs typeface="+mn-lt"/>
            </a:endParaRPr>
          </a:p>
          <a:p>
            <a:pPr marL="4445" indent="0">
              <a:spcBef>
                <a:spcPts val="600"/>
              </a:spcBef>
              <a:buNone/>
            </a:pPr>
            <a:r>
              <a:rPr lang="en-US" sz="1800" b="1" dirty="0">
                <a:solidFill>
                  <a:srgbClr val="1B1B1B"/>
                </a:solidFill>
                <a:ea typeface="+mn-lt"/>
                <a:cs typeface="+mn-lt"/>
              </a:rPr>
              <a:t>Solution (/Requirement): </a:t>
            </a:r>
            <a:r>
              <a:rPr lang="en-US" sz="1800" dirty="0">
                <a:solidFill>
                  <a:srgbClr val="1B1B1B"/>
                </a:solidFill>
                <a:ea typeface="+mn-lt"/>
                <a:cs typeface="+mn-lt"/>
              </a:rPr>
              <a:t>Solar arrays must be vertically oriented and deployed at an elevated position relative to ground level to avoid obstruction by topography and capture sunlight at lower incident angles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2F2427-A4C5-24D3-5A6C-DDB934A533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6975"/>
            <a:fld id="{2DE795FA-979A-044B-A656-2C8BAA7F1A35}" type="slidenum">
              <a:rPr lang="en-US" smtClean="0">
                <a:latin typeface="Arial"/>
              </a:rPr>
              <a:pPr defTabSz="456975"/>
              <a:t>2</a:t>
            </a:fld>
            <a:endParaRPr lang="en-US">
              <a:latin typeface="Arial"/>
            </a:endParaRPr>
          </a:p>
        </p:txBody>
      </p:sp>
      <p:pic>
        <p:nvPicPr>
          <p:cNvPr id="8" name="Picture 7" descr="Redwire's Roll-Out Solar Arrays to Enable Lunar Power Infrastructure for  Astrobotic VSAT Program | Redwire Space">
            <a:extLst>
              <a:ext uri="{FF2B5EF4-FFF2-40B4-BE49-F238E27FC236}">
                <a16:creationId xmlns:a16="http://schemas.microsoft.com/office/drawing/2014/main" id="{C444521F-2C9F-D8C4-3FAB-0B1461822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6378" y="960293"/>
            <a:ext cx="4405744" cy="24695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312BD6-9BE4-ECA1-4918-50A2B4B59670}"/>
              </a:ext>
            </a:extLst>
          </p:cNvPr>
          <p:cNvSpPr txBox="1"/>
          <p:nvPr/>
        </p:nvSpPr>
        <p:spPr>
          <a:xfrm>
            <a:off x="7039840" y="3428998"/>
            <a:ext cx="4398817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cs typeface="Arial"/>
              </a:rPr>
              <a:t>Astrobotic's </a:t>
            </a:r>
            <a:r>
              <a:rPr lang="en-US" sz="1000" err="1">
                <a:cs typeface="Arial"/>
              </a:rPr>
              <a:t>LunaGrid</a:t>
            </a:r>
            <a:r>
              <a:rPr lang="en-US" sz="1000">
                <a:cs typeface="Arial"/>
              </a:rPr>
              <a:t> system illustration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998D4C-3800-99C1-0F1F-A1466BB565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83" b="1076"/>
          <a:stretch/>
        </p:blipFill>
        <p:spPr>
          <a:xfrm>
            <a:off x="6465816" y="3880635"/>
            <a:ext cx="2666609" cy="16708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BA1699-08ED-F797-37D8-B641551C5C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9" t="-1058" r="1618" b="1587"/>
          <a:stretch/>
        </p:blipFill>
        <p:spPr>
          <a:xfrm>
            <a:off x="9239248" y="3880635"/>
            <a:ext cx="2713784" cy="16701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D5CD082-2D37-FA2B-9BAE-1FE9A34EC942}"/>
              </a:ext>
            </a:extLst>
          </p:cNvPr>
          <p:cNvSpPr txBox="1"/>
          <p:nvPr/>
        </p:nvSpPr>
        <p:spPr>
          <a:xfrm>
            <a:off x="7039839" y="5593770"/>
            <a:ext cx="4398817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cs typeface="Arial"/>
              </a:rPr>
              <a:t>Illustration of illumination variation at Moon's south pole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355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64B49-1AFD-534A-11AA-6A7E0DC5E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C8D25-B2CE-4533-34BC-6FFBC96B0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</a:rPr>
              <a:t>ASTROBOTIC Tool #1: </a:t>
            </a:r>
            <a:r>
              <a:rPr lang="en-US" sz="3600" b="1" err="1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</a:rPr>
              <a:t>Lunaray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44E7E-579D-D25F-480F-5FBFA441E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6975"/>
            <a:fld id="{2DE795FA-979A-044B-A656-2C8BAA7F1A35}" type="slidenum">
              <a:rPr lang="en-US" smtClean="0">
                <a:latin typeface="Arial"/>
              </a:rPr>
              <a:pPr defTabSz="456975"/>
              <a:t>3</a:t>
            </a:fld>
            <a:endParaRPr lang="en-US">
              <a:latin typeface="Arial"/>
            </a:endParaRPr>
          </a:p>
        </p:txBody>
      </p:sp>
      <p:sp>
        <p:nvSpPr>
          <p:cNvPr id="7" name="Google Shape;73;p2">
            <a:extLst>
              <a:ext uri="{FF2B5EF4-FFF2-40B4-BE49-F238E27FC236}">
                <a16:creationId xmlns:a16="http://schemas.microsoft.com/office/drawing/2014/main" id="{8C68C6BD-B03B-4EEE-C493-350724DBEB4F}"/>
              </a:ext>
            </a:extLst>
          </p:cNvPr>
          <p:cNvSpPr txBox="1">
            <a:spLocks/>
          </p:cNvSpPr>
          <p:nvPr/>
        </p:nvSpPr>
        <p:spPr>
          <a:xfrm>
            <a:off x="285692" y="965238"/>
            <a:ext cx="6741641" cy="487408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00" tIns="45700" rIns="91400" bIns="45700" rtlCol="0" anchor="t" anchorCtr="0">
            <a:normAutofit/>
          </a:bodyPr>
          <a:lstStyle>
            <a:lvl1pPr marL="347318" indent="-342746" algn="l" defTabSz="456975" rtl="0" eaLnBrk="1" latinLnBrk="0" hangingPunct="1">
              <a:spcBef>
                <a:spcPts val="1968"/>
              </a:spcBef>
              <a:spcAft>
                <a:spcPts val="0"/>
              </a:spcAft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596" indent="-285624" algn="l" defTabSz="456975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466" indent="-228498" algn="l" defTabSz="45697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440" indent="-228498" algn="l" defTabSz="456975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415" indent="-228498" algn="l" defTabSz="456975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409" indent="-228498" algn="l" defTabSz="45697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394" indent="-228498" algn="l" defTabSz="45697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378" indent="-228498" algn="l" defTabSz="45697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374" indent="-228498" algn="l" defTabSz="45697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645" indent="0">
              <a:lnSpc>
                <a:spcPct val="114999"/>
              </a:lnSpc>
              <a:spcBef>
                <a:spcPts val="0"/>
              </a:spcBef>
              <a:buNone/>
            </a:pPr>
            <a:r>
              <a:rPr lang="en-US" sz="1800" b="1" dirty="0">
                <a:ea typeface="+mn-lt"/>
                <a:cs typeface="+mn-lt"/>
              </a:rPr>
              <a:t>What it is: </a:t>
            </a:r>
            <a:r>
              <a:rPr lang="en-US" sz="1800" dirty="0">
                <a:ea typeface="+mn-lt"/>
                <a:cs typeface="+mn-lt"/>
              </a:rPr>
              <a:t>Physically-based renderer for generation of accurate illumination conditions onto terrain and spacecraft models</a:t>
            </a:r>
            <a:endParaRPr lang="en-US" sz="1800" dirty="0"/>
          </a:p>
          <a:p>
            <a:pPr marL="476885" lvl="1" indent="-285750">
              <a:lnSpc>
                <a:spcPct val="114999"/>
              </a:lnSpc>
              <a:spcBef>
                <a:spcPts val="0"/>
              </a:spcBef>
              <a:buChar char="•"/>
            </a:pPr>
            <a:r>
              <a:rPr lang="en-US" sz="1600" dirty="0">
                <a:cs typeface="Arial"/>
              </a:rPr>
              <a:t>SPICE kernel-based ephemeris setting</a:t>
            </a:r>
          </a:p>
          <a:p>
            <a:pPr marL="476885" lvl="1" indent="-285750">
              <a:lnSpc>
                <a:spcPct val="114999"/>
              </a:lnSpc>
              <a:spcBef>
                <a:spcPts val="0"/>
              </a:spcBef>
              <a:buChar char="•"/>
            </a:pPr>
            <a:r>
              <a:rPr lang="en-US" sz="1600" dirty="0">
                <a:ea typeface="+mn-lt"/>
                <a:cs typeface="+mn-lt"/>
              </a:rPr>
              <a:t>Lighting and ephemerides validated against JPL and NASA JSC scene generators, as well as LRO NAC imagery</a:t>
            </a:r>
          </a:p>
          <a:p>
            <a:pPr marL="80645" indent="0">
              <a:lnSpc>
                <a:spcPct val="114999"/>
              </a:lnSpc>
              <a:spcBef>
                <a:spcPts val="0"/>
              </a:spcBef>
              <a:buNone/>
            </a:pPr>
            <a:endParaRPr lang="en-US" sz="2000">
              <a:ea typeface="+mn-lt"/>
              <a:cs typeface="+mn-lt"/>
            </a:endParaRPr>
          </a:p>
          <a:p>
            <a:pPr marL="80645" indent="0">
              <a:lnSpc>
                <a:spcPct val="114999"/>
              </a:lnSpc>
              <a:spcBef>
                <a:spcPts val="0"/>
              </a:spcBef>
              <a:buNone/>
            </a:pPr>
            <a:r>
              <a:rPr lang="en-US" sz="1800" b="1" dirty="0">
                <a:ea typeface="+mn-lt"/>
                <a:cs typeface="+mn-lt"/>
              </a:rPr>
              <a:t>What it does: </a:t>
            </a:r>
            <a:r>
              <a:rPr lang="en-US" sz="1800" dirty="0">
                <a:ea typeface="+mn-lt"/>
                <a:cs typeface="+mn-lt"/>
              </a:rPr>
              <a:t>Supports map generation, manual scene generation, and interactive modes</a:t>
            </a:r>
            <a:endParaRPr lang="en-US" sz="1800" dirty="0">
              <a:cs typeface="Arial"/>
            </a:endParaRPr>
          </a:p>
          <a:p>
            <a:pPr marL="80645" indent="0">
              <a:lnSpc>
                <a:spcPct val="114999"/>
              </a:lnSpc>
              <a:spcBef>
                <a:spcPts val="0"/>
              </a:spcBef>
              <a:buNone/>
            </a:pPr>
            <a:endParaRPr lang="en-US" sz="2000">
              <a:ea typeface="+mn-lt"/>
              <a:cs typeface="+mn-lt"/>
            </a:endParaRPr>
          </a:p>
          <a:p>
            <a:pPr marL="80645" indent="0">
              <a:lnSpc>
                <a:spcPct val="114999"/>
              </a:lnSpc>
              <a:spcBef>
                <a:spcPts val="0"/>
              </a:spcBef>
              <a:buSzPts val="2000"/>
              <a:buNone/>
            </a:pPr>
            <a:r>
              <a:rPr lang="en-US" sz="1800" b="1" dirty="0">
                <a:cs typeface="Arial"/>
              </a:rPr>
              <a:t>How it supports requirement: </a:t>
            </a:r>
            <a:r>
              <a:rPr lang="en-US" sz="1800" dirty="0">
                <a:cs typeface="Arial"/>
              </a:rPr>
              <a:t>Supports VSAT through illumination verification and validation, and site selection</a:t>
            </a:r>
          </a:p>
          <a:p>
            <a:pPr marL="346710" indent="-266065">
              <a:lnSpc>
                <a:spcPct val="114999"/>
              </a:lnSpc>
              <a:spcBef>
                <a:spcPts val="0"/>
              </a:spcBef>
              <a:buSzPts val="2000"/>
            </a:pPr>
            <a:endParaRPr lang="en-US" sz="1800" dirty="0">
              <a:cs typeface="Arial"/>
            </a:endParaRPr>
          </a:p>
          <a:p>
            <a:pPr marL="346710" indent="-266065">
              <a:lnSpc>
                <a:spcPct val="114999"/>
              </a:lnSpc>
              <a:spcBef>
                <a:spcPts val="0"/>
              </a:spcBef>
              <a:buSzPts val="2000"/>
            </a:pPr>
            <a:endParaRPr lang="en-US" sz="2000">
              <a:cs typeface="Arial"/>
            </a:endParaRPr>
          </a:p>
          <a:p>
            <a:pPr marL="346710" indent="-266065">
              <a:lnSpc>
                <a:spcPct val="114999"/>
              </a:lnSpc>
              <a:spcBef>
                <a:spcPts val="0"/>
              </a:spcBef>
              <a:buSzPts val="2000"/>
            </a:pPr>
            <a:endParaRPr lang="en-US" sz="2000"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1C9025-CD57-0CC6-E489-D33D4EEB6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5135" y="3049362"/>
            <a:ext cx="4337761" cy="24336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C2DCE2-CEF9-9B40-CBA4-3D0555780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9373" y="1120918"/>
            <a:ext cx="2054804" cy="15595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67492B-7971-F250-B282-D39BA3DEFB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2369" y="1120855"/>
            <a:ext cx="2061731" cy="15646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B141DD9-3E74-EFF5-70F7-91C98A708ABF}"/>
              </a:ext>
            </a:extLst>
          </p:cNvPr>
          <p:cNvSpPr txBox="1"/>
          <p:nvPr/>
        </p:nvSpPr>
        <p:spPr>
          <a:xfrm>
            <a:off x="9516339" y="2684316"/>
            <a:ext cx="206086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cs typeface="Arial"/>
              </a:rPr>
              <a:t>Interactive mode</a:t>
            </a:r>
            <a:endParaRPr lang="en-US" sz="32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8D4835-79A5-EA28-263F-CA12F973E386}"/>
              </a:ext>
            </a:extLst>
          </p:cNvPr>
          <p:cNvSpPr txBox="1"/>
          <p:nvPr/>
        </p:nvSpPr>
        <p:spPr>
          <a:xfrm>
            <a:off x="6976418" y="2684315"/>
            <a:ext cx="259083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cs typeface="Arial"/>
              </a:rPr>
              <a:t>Scene and map gen. mode</a:t>
            </a:r>
            <a:endParaRPr lang="en-US" sz="32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3BE2E2-8F80-7475-115B-25B8FB0049EA}"/>
              </a:ext>
            </a:extLst>
          </p:cNvPr>
          <p:cNvSpPr txBox="1"/>
          <p:nvPr/>
        </p:nvSpPr>
        <p:spPr>
          <a:xfrm>
            <a:off x="7238997" y="5481201"/>
            <a:ext cx="433820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cs typeface="Arial"/>
              </a:rPr>
              <a:t>Illustration of South pole illumination variation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98E330-C3FB-0185-E452-7ED5AF1EA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5536" y="3047134"/>
            <a:ext cx="4345131" cy="246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093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ED8B88-58B9-5C21-2944-80021B423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CAD2B-6823-2E41-CCA2-61A97EE5D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>
                <a:solidFill>
                  <a:prstClr val="black">
                    <a:lumMod val="85000"/>
                    <a:lumOff val="15000"/>
                  </a:prstClr>
                </a:solidFill>
                <a:latin typeface="Arial"/>
              </a:rPr>
              <a:t>Astrobotic Tool #2: </a:t>
            </a:r>
            <a:r>
              <a:rPr lang="en-US" sz="3600" b="1" err="1">
                <a:solidFill>
                  <a:prstClr val="black">
                    <a:lumMod val="85000"/>
                    <a:lumOff val="15000"/>
                  </a:prstClr>
                </a:solidFill>
                <a:latin typeface="Arial"/>
              </a:rPr>
              <a:t>DEMkit</a:t>
            </a:r>
            <a:r>
              <a:rPr lang="en-US" sz="3600" b="1">
                <a:solidFill>
                  <a:prstClr val="black">
                    <a:lumMod val="85000"/>
                    <a:lumOff val="15000"/>
                  </a:prstClr>
                </a:solidFill>
                <a:latin typeface="Arial"/>
              </a:rPr>
              <a:t>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D24B4A-1E1E-9424-8323-A842AF4A7C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6975"/>
            <a:fld id="{2DE795FA-979A-044B-A656-2C8BAA7F1A35}" type="slidenum">
              <a:rPr lang="en-US" smtClean="0">
                <a:latin typeface="Arial"/>
              </a:rPr>
              <a:pPr defTabSz="456975"/>
              <a:t>4</a:t>
            </a:fld>
            <a:endParaRPr lang="en-US">
              <a:latin typeface="Arial"/>
            </a:endParaRPr>
          </a:p>
        </p:txBody>
      </p:sp>
      <p:sp>
        <p:nvSpPr>
          <p:cNvPr id="7" name="Google Shape;73;p2">
            <a:extLst>
              <a:ext uri="{FF2B5EF4-FFF2-40B4-BE49-F238E27FC236}">
                <a16:creationId xmlns:a16="http://schemas.microsoft.com/office/drawing/2014/main" id="{D80D12C9-225F-6D6B-1E02-EA4CC25E9CE5}"/>
              </a:ext>
            </a:extLst>
          </p:cNvPr>
          <p:cNvSpPr txBox="1">
            <a:spLocks/>
          </p:cNvSpPr>
          <p:nvPr/>
        </p:nvSpPr>
        <p:spPr>
          <a:xfrm>
            <a:off x="455818" y="1010091"/>
            <a:ext cx="6476610" cy="494414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00" tIns="45700" rIns="91400" bIns="45700" rtlCol="0" anchor="t" anchorCtr="0">
            <a:normAutofit fontScale="92500" lnSpcReduction="10000"/>
          </a:bodyPr>
          <a:lstStyle>
            <a:lvl1pPr marL="347318" indent="-342746" algn="l" defTabSz="456975" rtl="0" eaLnBrk="1" latinLnBrk="0" hangingPunct="1">
              <a:spcBef>
                <a:spcPts val="1968"/>
              </a:spcBef>
              <a:spcAft>
                <a:spcPts val="0"/>
              </a:spcAft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596" indent="-285624" algn="l" defTabSz="456975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466" indent="-228498" algn="l" defTabSz="45697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440" indent="-228498" algn="l" defTabSz="456975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415" indent="-228498" algn="l" defTabSz="456975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409" indent="-228498" algn="l" defTabSz="45697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394" indent="-228498" algn="l" defTabSz="45697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378" indent="-228498" algn="l" defTabSz="45697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374" indent="-228498" algn="l" defTabSz="45697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buSzPts val="2000"/>
              <a:buNone/>
            </a:pPr>
            <a:r>
              <a:rPr lang="en-US" sz="1800" b="1" dirty="0">
                <a:cs typeface="Arial"/>
              </a:rPr>
              <a:t>What it is:</a:t>
            </a:r>
            <a:r>
              <a:rPr lang="en-US" sz="1800" dirty="0">
                <a:cs typeface="Arial"/>
              </a:rPr>
              <a:t> Set of applications for</a:t>
            </a:r>
            <a:r>
              <a:rPr lang="en-US" sz="1800" dirty="0">
                <a:ea typeface="+mn-lt"/>
                <a:cs typeface="+mn-lt"/>
              </a:rPr>
              <a:t> lunar terrain model generation, analyses, and verification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SzPts val="2000"/>
              <a:buNone/>
            </a:pPr>
            <a:endParaRPr lang="en-US" sz="1800" dirty="0">
              <a:ea typeface="+mn-lt"/>
              <a:cs typeface="+mn-lt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SzPts val="2000"/>
              <a:buNone/>
            </a:pPr>
            <a:r>
              <a:rPr lang="en-US" sz="1800" b="1" dirty="0">
                <a:ea typeface="+mn-lt"/>
                <a:cs typeface="+mn-lt"/>
              </a:rPr>
              <a:t>What it does:</a:t>
            </a:r>
          </a:p>
          <a:p>
            <a:pPr marL="742315" lvl="1" indent="-285115">
              <a:lnSpc>
                <a:spcPct val="114999"/>
              </a:lnSpc>
              <a:spcBef>
                <a:spcPts val="0"/>
              </a:spcBef>
              <a:buSzPts val="2000"/>
              <a:buFont typeface="Arial,Sans-Serif"/>
              <a:buChar char="•"/>
            </a:pPr>
            <a:r>
              <a:rPr lang="en-US" sz="1700" dirty="0">
                <a:cs typeface="Arial"/>
              </a:rPr>
              <a:t>Tools to select and download NAC images and LOLA data</a:t>
            </a:r>
          </a:p>
          <a:p>
            <a:pPr marL="742315" lvl="1" indent="-285115">
              <a:lnSpc>
                <a:spcPct val="114999"/>
              </a:lnSpc>
              <a:spcBef>
                <a:spcPts val="0"/>
              </a:spcBef>
              <a:buSzPts val="2000"/>
              <a:buChar char="•"/>
            </a:pPr>
            <a:r>
              <a:rPr lang="en-US" sz="1700" dirty="0">
                <a:cs typeface="Arial"/>
              </a:rPr>
              <a:t>Generates DEMs with state-of-the-art photogrammetric methods from raw orbital datasets </a:t>
            </a:r>
          </a:p>
          <a:p>
            <a:pPr marL="742315" lvl="1" indent="-285115">
              <a:lnSpc>
                <a:spcPct val="115000"/>
              </a:lnSpc>
              <a:spcBef>
                <a:spcPts val="0"/>
              </a:spcBef>
              <a:buSzPts val="2000"/>
              <a:buChar char="•"/>
            </a:pPr>
            <a:r>
              <a:rPr lang="en-US" sz="1700" dirty="0">
                <a:cs typeface="Arial"/>
              </a:rPr>
              <a:t>Robust V&amp;V to account for geodetic alignment, distortions, and elevation inaccuracy</a:t>
            </a:r>
          </a:p>
          <a:p>
            <a:pPr marL="742315" lvl="1" indent="-285115">
              <a:lnSpc>
                <a:spcPct val="114999"/>
              </a:lnSpc>
              <a:spcBef>
                <a:spcPts val="0"/>
              </a:spcBef>
              <a:buSzPts val="2000"/>
              <a:buChar char="•"/>
            </a:pPr>
            <a:r>
              <a:rPr lang="en-US" sz="1700" dirty="0">
                <a:cs typeface="Arial"/>
              </a:rPr>
              <a:t>Shadow removal capability to recreate images</a:t>
            </a:r>
          </a:p>
          <a:p>
            <a:pPr marL="742315" lvl="1" indent="-285115">
              <a:lnSpc>
                <a:spcPct val="114999"/>
              </a:lnSpc>
              <a:spcBef>
                <a:spcPts val="0"/>
              </a:spcBef>
              <a:buSzPts val="2000"/>
              <a:buChar char="•"/>
            </a:pPr>
            <a:r>
              <a:rPr lang="en-US" sz="1700" dirty="0">
                <a:cs typeface="Arial"/>
              </a:rPr>
              <a:t>Landing site analysis and illumination evaluation</a:t>
            </a:r>
          </a:p>
          <a:p>
            <a:pPr marL="742315" lvl="1" indent="-285115">
              <a:lnSpc>
                <a:spcPct val="114999"/>
              </a:lnSpc>
              <a:spcBef>
                <a:spcPts val="0"/>
              </a:spcBef>
              <a:buSzPts val="2000"/>
              <a:buChar char="•"/>
            </a:pPr>
            <a:endParaRPr lang="en-US" sz="1600">
              <a:cs typeface="Arial"/>
            </a:endParaRPr>
          </a:p>
          <a:p>
            <a:pPr marL="61595" indent="0">
              <a:lnSpc>
                <a:spcPct val="114999"/>
              </a:lnSpc>
              <a:spcBef>
                <a:spcPts val="0"/>
              </a:spcBef>
              <a:buSzPts val="2000"/>
              <a:buNone/>
            </a:pPr>
            <a:r>
              <a:rPr lang="en-US" sz="1900" b="1" dirty="0">
                <a:cs typeface="Arial"/>
              </a:rPr>
              <a:t>How it supports requirements:</a:t>
            </a:r>
            <a:r>
              <a:rPr lang="en-US" sz="1900" dirty="0">
                <a:cs typeface="Arial"/>
              </a:rPr>
              <a:t> Allows user to evaluate illumination conditions at selected positions</a:t>
            </a:r>
          </a:p>
          <a:p>
            <a:pPr marL="742315" lvl="1" indent="-285115">
              <a:lnSpc>
                <a:spcPct val="114999"/>
              </a:lnSpc>
              <a:spcBef>
                <a:spcPts val="0"/>
              </a:spcBef>
              <a:buSzPts val="2000"/>
              <a:buChar char="•"/>
            </a:pPr>
            <a:r>
              <a:rPr lang="en-US" sz="1700" dirty="0">
                <a:cs typeface="Arial"/>
              </a:rPr>
              <a:t>Uses ray tracing technique similar to that of </a:t>
            </a:r>
            <a:r>
              <a:rPr lang="en-US" sz="1700" dirty="0" err="1">
                <a:cs typeface="Arial"/>
              </a:rPr>
              <a:t>LunaRay</a:t>
            </a:r>
            <a:endParaRPr lang="en-US" sz="1700" dirty="0">
              <a:cs typeface="Arial"/>
            </a:endParaRPr>
          </a:p>
          <a:p>
            <a:pPr marL="742315" lvl="1" indent="-285115">
              <a:lnSpc>
                <a:spcPct val="114999"/>
              </a:lnSpc>
              <a:spcBef>
                <a:spcPts val="0"/>
              </a:spcBef>
              <a:buSzPts val="2000"/>
              <a:buChar char="•"/>
            </a:pPr>
            <a:r>
              <a:rPr lang="en-US" sz="1700" dirty="0">
                <a:cs typeface="Arial"/>
              </a:rPr>
              <a:t>Incorporates terrain data of multiple resolutions to capture long shadows</a:t>
            </a:r>
          </a:p>
          <a:p>
            <a:pPr marL="742315" lvl="1" indent="-285115">
              <a:lnSpc>
                <a:spcPct val="114999"/>
              </a:lnSpc>
              <a:spcBef>
                <a:spcPts val="0"/>
              </a:spcBef>
              <a:buSzPts val="2000"/>
              <a:buChar char="•"/>
            </a:pPr>
            <a:r>
              <a:rPr lang="en-US" sz="1700" dirty="0">
                <a:cs typeface="Arial"/>
              </a:rPr>
              <a:t>Creates illumination results for given duration of time</a:t>
            </a:r>
          </a:p>
          <a:p>
            <a:pPr marL="61595" indent="0">
              <a:lnSpc>
                <a:spcPct val="114999"/>
              </a:lnSpc>
              <a:spcBef>
                <a:spcPts val="0"/>
              </a:spcBef>
              <a:buSzPts val="2000"/>
              <a:buNone/>
            </a:pPr>
            <a:endParaRPr lang="en-US" sz="2000"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5F06A7-DA9E-B199-BC58-EBE667679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7346" y="1437621"/>
            <a:ext cx="2430080" cy="9753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92E78D-56E5-39F1-879F-FD79D7454D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7743" y="1363932"/>
            <a:ext cx="1105154" cy="11144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EB098E-218A-161F-27E9-014C383AE2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6170" y="1361208"/>
            <a:ext cx="1112208" cy="11317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932763-6D9E-46D1-47E3-08D6388B29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1440" y="3188805"/>
            <a:ext cx="1838093" cy="18192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1D35155-AC64-6EF9-F38C-92324873F2D9}"/>
              </a:ext>
            </a:extLst>
          </p:cNvPr>
          <p:cNvSpPr txBox="1"/>
          <p:nvPr/>
        </p:nvSpPr>
        <p:spPr>
          <a:xfrm>
            <a:off x="9813071" y="2331193"/>
            <a:ext cx="2060864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cs typeface="Arial"/>
              </a:rPr>
              <a:t>3D Scene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A53A07-6D1D-0B7E-85EC-27DDBFB6747F}"/>
              </a:ext>
            </a:extLst>
          </p:cNvPr>
          <p:cNvSpPr txBox="1"/>
          <p:nvPr/>
        </p:nvSpPr>
        <p:spPr>
          <a:xfrm>
            <a:off x="7108899" y="2451998"/>
            <a:ext cx="1020085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cs typeface="Arial"/>
              </a:rPr>
              <a:t>Elevation data</a:t>
            </a: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E17629-0F92-5C7C-E89E-4B83EB90E25B}"/>
              </a:ext>
            </a:extLst>
          </p:cNvPr>
          <p:cNvSpPr txBox="1"/>
          <p:nvPr/>
        </p:nvSpPr>
        <p:spPr>
          <a:xfrm>
            <a:off x="8335533" y="2451998"/>
            <a:ext cx="1187353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cs typeface="Arial"/>
              </a:rPr>
              <a:t>Appearance data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2F3CC3D-64F3-9EC8-0166-3E52AAE50B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4331" y="2974296"/>
            <a:ext cx="2570019" cy="205220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17119E4-BE6D-59ED-649E-C610B9223C64}"/>
              </a:ext>
            </a:extLst>
          </p:cNvPr>
          <p:cNvSpPr txBox="1"/>
          <p:nvPr/>
        </p:nvSpPr>
        <p:spPr>
          <a:xfrm>
            <a:off x="9700502" y="5002422"/>
            <a:ext cx="2060864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cs typeface="Arial"/>
              </a:rPr>
              <a:t>Shadow removal capability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6678D3-76C7-40E1-9595-AE3784E63D3A}"/>
              </a:ext>
            </a:extLst>
          </p:cNvPr>
          <p:cNvSpPr txBox="1"/>
          <p:nvPr/>
        </p:nvSpPr>
        <p:spPr>
          <a:xfrm>
            <a:off x="6829711" y="5002422"/>
            <a:ext cx="2388701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cs typeface="Arial"/>
              </a:rPr>
              <a:t>Comparison of LOLA data vs. DEM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538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30045-8C86-7B81-07DF-E14D6D9F9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used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A4649F-7C6B-E0E6-E3F5-27368C7B60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6975"/>
            <a:fld id="{2DE795FA-979A-044B-A656-2C8BAA7F1A35}" type="slidenum">
              <a:rPr lang="en-US" smtClean="0">
                <a:latin typeface="Arial"/>
              </a:rPr>
              <a:pPr defTabSz="456975"/>
              <a:t>5</a:t>
            </a:fld>
            <a:endParaRPr lang="en-US">
              <a:latin typeface="Arial"/>
            </a:endParaRPr>
          </a:p>
        </p:txBody>
      </p:sp>
      <p:sp>
        <p:nvSpPr>
          <p:cNvPr id="6" name="Google Shape;73;p2">
            <a:extLst>
              <a:ext uri="{FF2B5EF4-FFF2-40B4-BE49-F238E27FC236}">
                <a16:creationId xmlns:a16="http://schemas.microsoft.com/office/drawing/2014/main" id="{9937B964-AEFC-B497-5909-E06E41D6EDA6}"/>
              </a:ext>
            </a:extLst>
          </p:cNvPr>
          <p:cNvSpPr txBox="1">
            <a:spLocks/>
          </p:cNvSpPr>
          <p:nvPr/>
        </p:nvSpPr>
        <p:spPr>
          <a:xfrm>
            <a:off x="455818" y="1010091"/>
            <a:ext cx="6476610" cy="494414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00" tIns="45700" rIns="91400" bIns="45700" rtlCol="0" anchor="t" anchorCtr="0">
            <a:normAutofit/>
          </a:bodyPr>
          <a:lstStyle>
            <a:lvl1pPr marL="347318" indent="-342746" algn="l" defTabSz="456975" rtl="0" eaLnBrk="1" latinLnBrk="0" hangingPunct="1">
              <a:spcBef>
                <a:spcPts val="1968"/>
              </a:spcBef>
              <a:spcAft>
                <a:spcPts val="0"/>
              </a:spcAft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596" indent="-285624" algn="l" defTabSz="456975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466" indent="-228498" algn="l" defTabSz="45697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440" indent="-228498" algn="l" defTabSz="456975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415" indent="-228498" algn="l" defTabSz="456975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409" indent="-228498" algn="l" defTabSz="45697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394" indent="-228498" algn="l" defTabSz="45697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378" indent="-228498" algn="l" defTabSz="45697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374" indent="-228498" algn="l" defTabSz="45697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999"/>
              </a:lnSpc>
              <a:spcBef>
                <a:spcPts val="0"/>
              </a:spcBef>
              <a:buNone/>
            </a:pPr>
            <a:r>
              <a:rPr lang="en-US" sz="1800" dirty="0">
                <a:cs typeface="Arial"/>
              </a:rPr>
              <a:t>LOLA DEMs used to capture long shadows at far side</a:t>
            </a:r>
          </a:p>
          <a:p>
            <a:pPr marL="742950" lvl="1" indent="-285750">
              <a:lnSpc>
                <a:spcPct val="114999"/>
              </a:lnSpc>
              <a:spcBef>
                <a:spcPts val="0"/>
              </a:spcBef>
              <a:buChar char="•"/>
            </a:pPr>
            <a:r>
              <a:rPr lang="en-US" sz="1600" dirty="0">
                <a:cs typeface="Arial"/>
              </a:rPr>
              <a:t>The sparsity of LOLA points increases as we move further away from south pole</a:t>
            </a:r>
          </a:p>
          <a:p>
            <a:pPr marL="742950" lvl="1" indent="-285750">
              <a:lnSpc>
                <a:spcPct val="114999"/>
              </a:lnSpc>
              <a:spcBef>
                <a:spcPts val="0"/>
              </a:spcBef>
              <a:buChar char="•"/>
            </a:pPr>
            <a:r>
              <a:rPr lang="en-US" sz="1600" dirty="0">
                <a:cs typeface="Arial"/>
              </a:rPr>
              <a:t>Local topographical changes are not captured in LOLA DEM</a:t>
            </a:r>
          </a:p>
          <a:p>
            <a:pPr marL="0" indent="0">
              <a:lnSpc>
                <a:spcPct val="114999"/>
              </a:lnSpc>
              <a:spcBef>
                <a:spcPts val="0"/>
              </a:spcBef>
              <a:buNone/>
            </a:pPr>
            <a:endParaRPr lang="en-US" sz="2000">
              <a:cs typeface="Arial"/>
            </a:endParaRPr>
          </a:p>
          <a:p>
            <a:pPr marL="0" indent="0">
              <a:lnSpc>
                <a:spcPct val="114999"/>
              </a:lnSpc>
              <a:spcBef>
                <a:spcPts val="0"/>
              </a:spcBef>
              <a:buNone/>
            </a:pPr>
            <a:r>
              <a:rPr lang="en-US" sz="1800" dirty="0">
                <a:cs typeface="Arial"/>
              </a:rPr>
              <a:t>LOLA data along with LRO NAC images used to create the high-resolution DEM</a:t>
            </a:r>
          </a:p>
          <a:p>
            <a:pPr marL="738505" lvl="1" indent="-342900">
              <a:lnSpc>
                <a:spcPct val="114999"/>
              </a:lnSpc>
              <a:spcBef>
                <a:spcPts val="0"/>
              </a:spcBef>
              <a:buChar char="•"/>
            </a:pPr>
            <a:r>
              <a:rPr lang="en-US" sz="1600" dirty="0">
                <a:cs typeface="Arial"/>
              </a:rPr>
              <a:t>Capability to create up to 1 meter per pixel DEMs based on NAC image resolution availability</a:t>
            </a:r>
          </a:p>
          <a:p>
            <a:pPr marL="738505" lvl="1" indent="-342900">
              <a:lnSpc>
                <a:spcPct val="114999"/>
              </a:lnSpc>
              <a:spcBef>
                <a:spcPts val="0"/>
              </a:spcBef>
              <a:buChar char="•"/>
            </a:pPr>
            <a:endParaRPr lang="en-US" sz="1600">
              <a:cs typeface="Arial"/>
            </a:endParaRPr>
          </a:p>
          <a:p>
            <a:pPr marL="0" indent="0">
              <a:lnSpc>
                <a:spcPct val="114999"/>
              </a:lnSpc>
              <a:spcBef>
                <a:spcPts val="0"/>
              </a:spcBef>
              <a:buNone/>
            </a:pPr>
            <a:endParaRPr lang="en-US" sz="2000">
              <a:cs typeface="Arial"/>
            </a:endParaRPr>
          </a:p>
          <a:p>
            <a:pPr marL="0" indent="0">
              <a:lnSpc>
                <a:spcPct val="114999"/>
              </a:lnSpc>
              <a:spcBef>
                <a:spcPts val="0"/>
              </a:spcBef>
              <a:buNone/>
            </a:pPr>
            <a:endParaRPr lang="en-US" sz="2000">
              <a:cs typeface="Arial"/>
            </a:endParaRPr>
          </a:p>
          <a:p>
            <a:pPr marL="0" indent="0">
              <a:lnSpc>
                <a:spcPct val="114999"/>
              </a:lnSpc>
              <a:spcBef>
                <a:spcPts val="0"/>
              </a:spcBef>
              <a:buNone/>
            </a:pPr>
            <a:endParaRPr lang="en-US" sz="2000">
              <a:cs typeface="Arial"/>
            </a:endParaRPr>
          </a:p>
          <a:p>
            <a:pPr marL="61595" indent="0">
              <a:lnSpc>
                <a:spcPct val="114999"/>
              </a:lnSpc>
              <a:spcBef>
                <a:spcPts val="0"/>
              </a:spcBef>
              <a:buSzPts val="2000"/>
              <a:buNone/>
            </a:pPr>
            <a:endParaRPr lang="en-US" sz="2000"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8F2518-2A48-635F-0198-DC897AEA2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3856" y="1310267"/>
            <a:ext cx="3713192" cy="424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325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3018C-E811-F7A3-3F18-4F8D8EC8C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11E67F-4628-A700-66A7-15097E9D3A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6975"/>
            <a:fld id="{2DE795FA-979A-044B-A656-2C8BAA7F1A35}" type="slidenum">
              <a:rPr lang="en-US" dirty="0" smtClean="0">
                <a:latin typeface="Arial"/>
              </a:rPr>
              <a:pPr defTabSz="456975"/>
              <a:t>6</a:t>
            </a:fld>
            <a:endParaRPr lang="en-US">
              <a:latin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C2D7C9-C3DC-0629-541B-9E79A2642E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3285"/>
          <a:stretch/>
        </p:blipFill>
        <p:spPr>
          <a:xfrm>
            <a:off x="-265" y="-130452"/>
            <a:ext cx="12195436" cy="69087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E2CFD1-3444-12DF-62F3-42E7C0F557AB}"/>
              </a:ext>
            </a:extLst>
          </p:cNvPr>
          <p:cNvSpPr txBox="1"/>
          <p:nvPr/>
        </p:nvSpPr>
        <p:spPr>
          <a:xfrm>
            <a:off x="-42912" y="2541009"/>
            <a:ext cx="12186739" cy="24314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200">
                <a:solidFill>
                  <a:schemeClr val="bg1"/>
                </a:solidFill>
                <a:latin typeface="Times New Roman"/>
                <a:cs typeface="Times New Roman"/>
              </a:rPr>
              <a:t>Thank you</a:t>
            </a:r>
            <a:endParaRPr lang="en-US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endParaRPr lang="en-US" sz="16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1600">
                <a:solidFill>
                  <a:srgbClr val="FFFFFF"/>
                </a:solidFill>
                <a:latin typeface="Times New Roman"/>
                <a:cs typeface="Times New Roman"/>
              </a:rPr>
              <a:t>ebrahim.mohammadi@astrobotic.com</a:t>
            </a:r>
          </a:p>
          <a:p>
            <a:pPr algn="ctr"/>
            <a:r>
              <a:rPr lang="en-US" sz="1600">
                <a:solidFill>
                  <a:srgbClr val="FFFFFF"/>
                </a:solidFill>
                <a:latin typeface="Times New Roman"/>
                <a:cs typeface="Times New Roman"/>
              </a:rPr>
              <a:t>https://www.astrobotic.com</a:t>
            </a:r>
          </a:p>
          <a:p>
            <a:pPr algn="ctr"/>
            <a:endParaRPr lang="en-US" sz="42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/>
            <a:endParaRPr lang="en-US" sz="2000">
              <a:solidFill>
                <a:srgbClr val="7F7F7F"/>
              </a:solidFill>
              <a:latin typeface="Arial"/>
              <a:cs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2E2E94-1C4E-0FA7-A5A3-912D2FCEA4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766" y="4604816"/>
            <a:ext cx="3030706" cy="17518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46630A-BEEC-5A05-9C50-0ED2EFA8E2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7838" y="417273"/>
            <a:ext cx="8667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92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66"/>
    </mc:Choice>
    <mc:Fallback xmlns="">
      <p:transition spd="slow" advTm="10666"/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s xmlns="9a06d0a3-5516-4383-8ab1-c98932ab2ad9" xsi:nil="true"/>
    <lcf76f155ced4ddcb4097134ff3c332f xmlns="9a06d0a3-5516-4383-8ab1-c98932ab2ad9">
      <Terms xmlns="http://schemas.microsoft.com/office/infopath/2007/PartnerControls"/>
    </lcf76f155ced4ddcb4097134ff3c332f>
    <TaxCatchAll xmlns="51597a71-5822-44ea-8562-331dae9671f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557337C7C2B34BB19C089AD341D5C6" ma:contentTypeVersion="16" ma:contentTypeDescription="Create a new document." ma:contentTypeScope="" ma:versionID="04954e387bf71441ab0fee9d381a9fae">
  <xsd:schema xmlns:xsd="http://www.w3.org/2001/XMLSchema" xmlns:xs="http://www.w3.org/2001/XMLSchema" xmlns:p="http://schemas.microsoft.com/office/2006/metadata/properties" xmlns:ns2="9a06d0a3-5516-4383-8ab1-c98932ab2ad9" xmlns:ns3="51597a71-5822-44ea-8562-331dae9671f7" targetNamespace="http://schemas.microsoft.com/office/2006/metadata/properties" ma:root="true" ma:fieldsID="6a964bda32d02f24b7a3731d431623dd" ns2:_="" ns3:_="">
    <xsd:import namespace="9a06d0a3-5516-4383-8ab1-c98932ab2ad9"/>
    <xsd:import namespace="51597a71-5822-44ea-8562-331dae9671f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Note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06d0a3-5516-4383-8ab1-c98932ab2a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Notes" ma:index="10" nillable="true" ma:displayName="Notes" ma:format="Dropdown" ma:internalName="Notes">
      <xsd:simpleType>
        <xsd:restriction base="dms:Text">
          <xsd:maxLength value="255"/>
        </xsd:restriction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6787c504-13bf-4f32-93cf-83dfea03164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597a71-5822-44ea-8562-331dae9671f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248b0b7d-bfdc-409f-b736-8edc58753986}" ma:internalName="TaxCatchAll" ma:showField="CatchAllData" ma:web="51597a71-5822-44ea-8562-331dae9671f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F81E4AA-4486-4AF8-9488-5FC4594D091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B490486-AAEF-4C22-87F2-5534CDCDBC7B}">
  <ds:schemaRefs>
    <ds:schemaRef ds:uri="51597a71-5822-44ea-8562-331dae9671f7"/>
    <ds:schemaRef ds:uri="9a06d0a3-5516-4383-8ab1-c98932ab2ad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C993575-90E5-4ACB-82BB-675075D83697}">
  <ds:schemaRefs>
    <ds:schemaRef ds:uri="51597a71-5822-44ea-8562-331dae9671f7"/>
    <ds:schemaRef ds:uri="9a06d0a3-5516-4383-8ab1-c98932ab2ad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6</Slides>
  <Notes>5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1_Office Theme</vt:lpstr>
      <vt:lpstr>PowerPoint Presentation</vt:lpstr>
      <vt:lpstr>VSAT and Illumination at Moon's south pole - Background </vt:lpstr>
      <vt:lpstr>ASTROBOTIC Tool #1: Lunaray</vt:lpstr>
      <vt:lpstr>Astrobotic Tool #2: DEMkit </vt:lpstr>
      <vt:lpstr>Data used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Communications Update</dc:title>
  <dc:creator>Jackie Erickson</dc:creator>
  <cp:revision>29</cp:revision>
  <cp:lastPrinted>2019-06-14T01:03:20Z</cp:lastPrinted>
  <dcterms:created xsi:type="dcterms:W3CDTF">2015-02-12T22:31:44Z</dcterms:created>
  <dcterms:modified xsi:type="dcterms:W3CDTF">2024-01-16T22:01:53Z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0x010100EF557337C7C2B34BB19C089AD341D5C6</vt:lpwstr>
  </property>
  <property fmtid="{D5CDD505-2E9C-101B-9397-08002B2CF9AE}" pid="3" name="MediaServiceImageTags">
    <vt:lpwstr/>
  </property>
  <property fmtid="{D5CDD505-2E9C-101B-9397-08002B2CF9AE}" pid="4" name="MSIP_Label_77d8e8fd-48ee-4d7c-8d96-390f6ecb5e23_Enabled">
    <vt:lpwstr>true</vt:lpwstr>
  </property>
  <property fmtid="{D5CDD505-2E9C-101B-9397-08002B2CF9AE}" pid="5" name="MSIP_Label_77d8e8fd-48ee-4d7c-8d96-390f6ecb5e23_SetDate">
    <vt:lpwstr>2023-12-20T14:40:07Z</vt:lpwstr>
  </property>
  <property fmtid="{D5CDD505-2E9C-101B-9397-08002B2CF9AE}" pid="6" name="MSIP_Label_77d8e8fd-48ee-4d7c-8d96-390f6ecb5e23_Method">
    <vt:lpwstr>Standard</vt:lpwstr>
  </property>
  <property fmtid="{D5CDD505-2E9C-101B-9397-08002B2CF9AE}" pid="7" name="MSIP_Label_77d8e8fd-48ee-4d7c-8d96-390f6ecb5e23_Name">
    <vt:lpwstr>Public</vt:lpwstr>
  </property>
  <property fmtid="{D5CDD505-2E9C-101B-9397-08002B2CF9AE}" pid="8" name="MSIP_Label_77d8e8fd-48ee-4d7c-8d96-390f6ecb5e23_SiteId">
    <vt:lpwstr>4ae73226-ddd7-46a7-b25b-7338e0555d53</vt:lpwstr>
  </property>
  <property fmtid="{D5CDD505-2E9C-101B-9397-08002B2CF9AE}" pid="9" name="MSIP_Label_77d8e8fd-48ee-4d7c-8d96-390f6ecb5e23_ActionId">
    <vt:lpwstr>429fb17d-f212-4d0c-9efb-66ee30e1fffd</vt:lpwstr>
  </property>
  <property fmtid="{D5CDD505-2E9C-101B-9397-08002B2CF9AE}" pid="10" name="MSIP_Label_77d8e8fd-48ee-4d7c-8d96-390f6ecb5e23_ContentBits">
    <vt:lpwstr>0</vt:lpwstr>
  </property>
</Properties>
</file>